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9" r:id="rId1"/>
  </p:sldMasterIdLst>
  <p:notesMasterIdLst>
    <p:notesMasterId r:id="rId30"/>
  </p:notesMasterIdLst>
  <p:sldIdLst>
    <p:sldId id="332" r:id="rId2"/>
    <p:sldId id="378" r:id="rId3"/>
    <p:sldId id="304" r:id="rId4"/>
    <p:sldId id="379" r:id="rId5"/>
    <p:sldId id="380" r:id="rId6"/>
    <p:sldId id="336" r:id="rId7"/>
    <p:sldId id="306" r:id="rId8"/>
    <p:sldId id="337" r:id="rId9"/>
    <p:sldId id="307" r:id="rId10"/>
    <p:sldId id="338" r:id="rId11"/>
    <p:sldId id="308" r:id="rId12"/>
    <p:sldId id="339" r:id="rId13"/>
    <p:sldId id="309" r:id="rId14"/>
    <p:sldId id="340" r:id="rId15"/>
    <p:sldId id="279" r:id="rId16"/>
    <p:sldId id="354" r:id="rId17"/>
    <p:sldId id="281" r:id="rId18"/>
    <p:sldId id="355" r:id="rId19"/>
    <p:sldId id="283" r:id="rId20"/>
    <p:sldId id="356" r:id="rId21"/>
    <p:sldId id="284" r:id="rId22"/>
    <p:sldId id="357" r:id="rId23"/>
    <p:sldId id="285" r:id="rId24"/>
    <p:sldId id="359" r:id="rId25"/>
    <p:sldId id="287" r:id="rId26"/>
    <p:sldId id="363" r:id="rId27"/>
    <p:sldId id="294" r:id="rId28"/>
    <p:sldId id="3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313C5C"/>
    <a:srgbClr val="FAE8DA"/>
    <a:srgbClr val="F5D0B1"/>
    <a:srgbClr val="204804"/>
    <a:srgbClr val="9FF662"/>
    <a:srgbClr val="E94140"/>
    <a:srgbClr val="BAE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8682" autoAdjust="0"/>
  </p:normalViewPr>
  <p:slideViewPr>
    <p:cSldViewPr snapToGrid="0">
      <p:cViewPr varScale="1">
        <p:scale>
          <a:sx n="160" d="100"/>
          <a:sy n="160" d="100"/>
        </p:scale>
        <p:origin x="33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26550-3EFC-4A1E-8D2A-39429E36874B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55E80-5655-4E5E-951D-FAE456C6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4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55E80-5655-4E5E-951D-FAE456C6AA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9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7BF-1408-4B1A-A041-F3BC3444DBA7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9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FBAC-D43D-475A-8367-B2D98776D20A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6D7D-1CC2-4D75-B71C-6581946EB6D8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8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62CB-0AE9-4E78-B37C-BD820A8BB358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CBB-B324-491A-B1F0-715959A30013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8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D4E7-8478-4745-BB0F-A8EB16CBE06E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5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26C5-9A4F-4362-87F0-337907200E5D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B42E-1B2E-4ECB-91AB-D8C7A2A8C59F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3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02F2-DF4D-421B-9A64-767E973FED32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150-8234-4E53-BDB0-75AD0D1D4D88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EA8-628F-47FD-90E7-83FACD220C99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4561-3062-4191-BA47-3145BCBB92B5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8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A214-223B-4EAC-949D-D0CAA4A2BBDE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9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5.xml"/><Relationship Id="rId10" Type="http://schemas.openxmlformats.org/officeDocument/2006/relationships/slide" Target="slide25.xml"/><Relationship Id="rId4" Type="http://schemas.openxmlformats.org/officeDocument/2006/relationships/slide" Target="slide13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убЛИЧНАЯ история: эго-документы в исторических исследованиях» — Новости —  НИУ ВШЭ в Перми — Национальный исследовательский университет «Высшая школа  экономики»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75" y="829340"/>
            <a:ext cx="10560125" cy="60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614" y="1690116"/>
            <a:ext cx="8548577" cy="339242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  <a:t>Викторина</a:t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  <a:t>«История профессионального образования в России»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5679" y="4438059"/>
            <a:ext cx="11811000" cy="12271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  <a:t>от Царя-плотника до мастера производственного обучения</a:t>
            </a:r>
          </a:p>
        </p:txBody>
      </p:sp>
      <p:pic>
        <p:nvPicPr>
          <p:cNvPr id="6" name="Picture 2" descr="\\serv-kamis\sin_nab_folder\museum_folder\О МУЗЕЕ\Логотипы и фирменный стиль\04.jpg">
            <a:extLst>
              <a:ext uri="{FF2B5EF4-FFF2-40B4-BE49-F238E27FC236}">
                <a16:creationId xmlns:a16="http://schemas.microsoft.com/office/drawing/2014/main" id="{4A4D32CE-57FC-4FB2-BBE3-7D767803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209" y="38875"/>
            <a:ext cx="955829" cy="6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Музейный урок</a:t>
            </a:r>
          </a:p>
        </p:txBody>
      </p:sp>
      <p:pic>
        <p:nvPicPr>
          <p:cNvPr id="8" name="Picture 3" descr="\\nas\file\0 Для общего пользования\ЛОГОТИПЫ\ЭЛЕМЕНТЫ ФС МинПросвет\МП-РФ-полный-черный-горизонтальный-Curv-2-стро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04023"/>
            <a:ext cx="1743075" cy="4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24644" y="162614"/>
            <a:ext cx="504825" cy="495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5449" y="287153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b="1" dirty="0">
                <a:solidFill>
                  <a:schemeClr val="bg1"/>
                </a:solidFill>
              </a:rPr>
              <a:t>ФЕДЕРАЛЬНЫЙ ЦЕНТР ДОПОЛНИТЕЛЬНОГО ОБРАЗОВАНИЯ</a:t>
            </a:r>
          </a:p>
          <a:p>
            <a:r>
              <a:rPr lang="ru-RU" sz="500" b="1" dirty="0">
                <a:solidFill>
                  <a:schemeClr val="bg1"/>
                </a:solidFill>
              </a:rPr>
              <a:t>И ОРГАНИЗАЦИИ ОТДЫХА И ОЗДОРОВЛЕНИЯ ДЕТЕЙ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16" y="137034"/>
            <a:ext cx="381000" cy="479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53074" y="204023"/>
            <a:ext cx="1904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solidFill>
                  <a:schemeClr val="bg1"/>
                </a:solidFill>
              </a:rPr>
              <a:t>ЦЕНТР  ДЕТСКО-ЮНОШЕСКОГО ТУРИЗМА, КРАЕВЕДЕНИЯ</a:t>
            </a:r>
          </a:p>
          <a:p>
            <a:r>
              <a:rPr lang="ru-RU" sz="500" b="1" dirty="0">
                <a:solidFill>
                  <a:schemeClr val="bg1"/>
                </a:solidFill>
              </a:rPr>
              <a:t>И ОРГАНИЗАЦИИ ОТДЫХА И ОЗДОРОВЛЕНИЯ ДЕТЕЙ  </a:t>
            </a:r>
            <a:br>
              <a:rPr lang="ru-RU" sz="500" b="1" dirty="0">
                <a:solidFill>
                  <a:schemeClr val="bg1"/>
                </a:solidFill>
              </a:rPr>
            </a:br>
            <a:r>
              <a:rPr lang="ru-RU" sz="500" b="1" dirty="0">
                <a:solidFill>
                  <a:schemeClr val="bg1"/>
                </a:solidFill>
              </a:rPr>
              <a:t>ФГБОУ ДО ФЦДО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18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470" y="598968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7793" y="2348526"/>
            <a:ext cx="5636384" cy="15149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Полтава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4326023" y="5126798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4098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91" y="1121623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0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B3C44-8909-783E-2D23-2D2C10F6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046" y="344896"/>
            <a:ext cx="7305801" cy="1363755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Какое учреждение считается одним из первых профессиональных учебных заведений страны?</a:t>
            </a:r>
            <a:endParaRPr lang="ru-RU" sz="1800" b="1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C7B5F-0DD0-C592-F847-8B7A5513B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606" y="2909435"/>
            <a:ext cx="5029774" cy="2472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arenR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Школа математических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навигацких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наук</a:t>
            </a:r>
          </a:p>
          <a:p>
            <a:pPr marL="514350" indent="-514350">
              <a:buAutoNum type="arabicParenR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Школа технических наук</a:t>
            </a:r>
          </a:p>
          <a:p>
            <a:pPr marL="514350" indent="-514350">
              <a:buAutoNum type="arabicParenR"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Навигацкое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училище</a:t>
            </a:r>
          </a:p>
        </p:txBody>
      </p:sp>
      <p:pic>
        <p:nvPicPr>
          <p:cNvPr id="4" name="Рисунок 4" descr="Изображение выглядит как человек, в помещении, стен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060E56D-7334-5676-9C49-EF02D96E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46" y="2111061"/>
            <a:ext cx="4238877" cy="3765280"/>
          </a:xfrm>
          <a:prstGeom prst="rect">
            <a:avLst/>
          </a:prstGeom>
        </p:spPr>
      </p:pic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0C614A3-A669-4DA4-8C27-13BDDABF92F9}"/>
              </a:ext>
            </a:extLst>
          </p:cNvPr>
          <p:cNvSpPr/>
          <p:nvPr/>
        </p:nvSpPr>
        <p:spPr>
          <a:xfrm>
            <a:off x="6648755" y="5370313"/>
            <a:ext cx="3977196" cy="506028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260209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600" y="1609060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8177" y="2943949"/>
            <a:ext cx="6020440" cy="1514901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 стране профессиональным учебным заведением стала школа Математических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навигацких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открытая в Москве 14 января 1701 года. </a:t>
            </a:r>
          </a:p>
          <a:p>
            <a:endParaRPr lang="ru-RU" sz="4000" dirty="0"/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5346748" y="5084267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6146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18" y="190499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9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B74B42E-C7CC-2D4B-810F-3D9289843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8178" r="1" b="1596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2AABE-5CDE-A4D8-BC79-C810152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15573"/>
            <a:ext cx="4820920" cy="5004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Чему в эпоху Петра обучали в первых профессиональных школах?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DCE70-E620-8CBF-5975-EE1C484F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arenR"/>
            </a:pPr>
            <a:r>
              <a:rPr lang="ru-RU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Инженерные науки, техника, математика, </a:t>
            </a:r>
            <a:r>
              <a:rPr lang="ru-RU" sz="2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навигацкие</a:t>
            </a:r>
            <a:r>
              <a:rPr lang="ru-RU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науки</a:t>
            </a:r>
          </a:p>
          <a:p>
            <a:pPr marL="514350" indent="-514350">
              <a:buAutoNum type="arabicParenR"/>
            </a:pPr>
            <a:r>
              <a:rPr lang="ru-RU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Словесность, ораторское искусство</a:t>
            </a:r>
          </a:p>
          <a:p>
            <a:pPr marL="514350" indent="-514350">
              <a:buAutoNum type="arabicParenR"/>
            </a:pPr>
            <a:r>
              <a:rPr lang="ru-RU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Дипломатия, государственные дела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FC45610-5EE2-492D-B11C-A59BB142DBAC}"/>
              </a:ext>
            </a:extLst>
          </p:cNvPr>
          <p:cNvSpPr/>
          <p:nvPr/>
        </p:nvSpPr>
        <p:spPr>
          <a:xfrm>
            <a:off x="1038687" y="6042427"/>
            <a:ext cx="3320249" cy="420517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3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1117248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485" y="2252834"/>
            <a:ext cx="5314752" cy="151490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науки, техника, математика,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</a:t>
            </a:r>
          </a:p>
          <a:p>
            <a:pPr algn="ctr"/>
            <a:endParaRPr lang="ru-RU" sz="2400" dirty="0"/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3943251" y="5084267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7170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28" y="116415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2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  <a:gs pos="100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88A5D-0903-9917-7239-7D169EC5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229"/>
            <a:ext cx="109728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Какой декрет был издан в 1920 г. в связи с острым дефицитом квалифицированной рабочей силы?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C0A7F2-C359-9B01-1AE6-9CD51BFC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69" y="1842781"/>
            <a:ext cx="5283201" cy="4176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Декрет профобразования      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Декрет об учебной профессионально-технической повинности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Декрет об обязательном обучении подростков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Декрет об открытии специализированных школ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6D9AFA-9ECB-7BF1-AD7A-9083D941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51" y="2076025"/>
            <a:ext cx="5571588" cy="3942970"/>
          </a:xfrm>
          <a:prstGeom prst="rect">
            <a:avLst/>
          </a:prstGeom>
        </p:spPr>
      </p:pic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9FEDD3-5231-42C7-98C0-6298138C8540}"/>
              </a:ext>
            </a:extLst>
          </p:cNvPr>
          <p:cNvSpPr/>
          <p:nvPr/>
        </p:nvSpPr>
        <p:spPr>
          <a:xfrm>
            <a:off x="6542843" y="6391922"/>
            <a:ext cx="2876365" cy="268185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2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981" y="641497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2833" y="2008284"/>
            <a:ext cx="5213102" cy="2442949"/>
          </a:xfrm>
        </p:spPr>
        <p:txBody>
          <a:bodyPr>
            <a:no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 1920 г. в связи с острым дефицитом квалифицированной рабочей силы и в целях ликвидации технической безграмотности рабочих был издан Декрет Совета народных комиссаров «Об учебной профессионально-технической повинности». Декретом было введено обязательное профессиональное образование всех рабочих в возрасте от 18-40 лет. Уклонение от учебы грозило суровыми наказаниями.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3539213" y="5558289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84875" y="31779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8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52" y="1861051"/>
            <a:ext cx="2605093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73838B-E404-5F8C-3231-38F44B0588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228600" y="-1563663"/>
            <a:ext cx="12420600" cy="8789963"/>
          </a:xfrm>
          <a:prstGeom prst="rect">
            <a:avLst/>
          </a:prstGeom>
          <a:solidFill>
            <a:srgbClr val="BAE466">
              <a:alpha val="0"/>
            </a:srgb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E2936-6EAF-A42D-A238-D14F3F8A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66701"/>
            <a:ext cx="11188700" cy="204628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Где открывались первые рабочие школы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D0093-F05F-DBB1-AC05-82B69872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398146"/>
            <a:ext cx="115443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военных частях и подразделениях</a:t>
            </a:r>
          </a:p>
          <a:p>
            <a:pPr marL="514350" indent="-51435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фабриках и заводах</a:t>
            </a:r>
          </a:p>
          <a:p>
            <a:pPr marL="514350" indent="-51435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домах культуры</a:t>
            </a: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48B37B-4E8C-44AF-BBBB-A7E8A9674DF2}"/>
              </a:ext>
            </a:extLst>
          </p:cNvPr>
          <p:cNvSpPr/>
          <p:nvPr/>
        </p:nvSpPr>
        <p:spPr>
          <a:xfrm>
            <a:off x="9108489" y="6090082"/>
            <a:ext cx="2769833" cy="301840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9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521" y="1279451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1167" y="2752563"/>
            <a:ext cx="8596668" cy="151490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При фабриках и заводах</a:t>
            </a: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5155363" y="5254388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84875" y="31779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8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52" y="1861051"/>
            <a:ext cx="2605093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8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1302A-D504-2DF1-711D-CFF76153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80" y="444500"/>
            <a:ext cx="4860620" cy="30480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 какой период происходит массовое открытие школ ФЗУ (фабрично-заводского ученичества)?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66D06-AB58-B114-4B8F-2B7787C6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5409127"/>
            <a:ext cx="11710153" cy="1131373"/>
          </a:xfr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1919-1922 гг.                  3)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1925-1930 гг.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            </a:t>
            </a:r>
          </a:p>
          <a:p>
            <a:pPr marL="514350" indent="-514350" algn="ctr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1921-1929 гг.                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1918-1924 гг.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B808FA-34CF-725F-EFF7-31BCF2ED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52" y="231820"/>
            <a:ext cx="7012201" cy="4962480"/>
          </a:xfrm>
          <a:prstGeom prst="rect">
            <a:avLst/>
          </a:prstGeom>
        </p:spPr>
      </p:pic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091A53C-0BD7-4676-AE7B-AF27038EFF43}"/>
              </a:ext>
            </a:extLst>
          </p:cNvPr>
          <p:cNvSpPr/>
          <p:nvPr/>
        </p:nvSpPr>
        <p:spPr>
          <a:xfrm>
            <a:off x="2202901" y="4610091"/>
            <a:ext cx="1846199" cy="248575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4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17233" y="3025518"/>
            <a:ext cx="343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Музейный урок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13E5480-56BE-44ED-A3C4-381F5A02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1892"/>
              </p:ext>
            </p:extLst>
          </p:nvPr>
        </p:nvGraphicFramePr>
        <p:xfrm>
          <a:off x="2083982" y="772356"/>
          <a:ext cx="9217290" cy="474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884">
                  <a:extLst>
                    <a:ext uri="{9D8B030D-6E8A-4147-A177-3AD203B41FA5}">
                      <a16:colId xmlns:a16="http://schemas.microsoft.com/office/drawing/2014/main" val="1275591675"/>
                    </a:ext>
                  </a:extLst>
                </a:gridCol>
                <a:gridCol w="1740802">
                  <a:extLst>
                    <a:ext uri="{9D8B030D-6E8A-4147-A177-3AD203B41FA5}">
                      <a16:colId xmlns:a16="http://schemas.microsoft.com/office/drawing/2014/main" val="4283032900"/>
                    </a:ext>
                  </a:extLst>
                </a:gridCol>
                <a:gridCol w="1740802">
                  <a:extLst>
                    <a:ext uri="{9D8B030D-6E8A-4147-A177-3AD203B41FA5}">
                      <a16:colId xmlns:a16="http://schemas.microsoft.com/office/drawing/2014/main" val="540647963"/>
                    </a:ext>
                  </a:extLst>
                </a:gridCol>
                <a:gridCol w="1740802">
                  <a:extLst>
                    <a:ext uri="{9D8B030D-6E8A-4147-A177-3AD203B41FA5}">
                      <a16:colId xmlns:a16="http://schemas.microsoft.com/office/drawing/2014/main" val="2633372884"/>
                    </a:ext>
                  </a:extLst>
                </a:gridCol>
              </a:tblGrid>
              <a:tr h="1391755">
                <a:tc>
                  <a:txBody>
                    <a:bodyPr/>
                    <a:lstStyle/>
                    <a:p>
                      <a:pPr algn="ctr"/>
                      <a:endParaRPr lang="ru-RU" sz="1400" b="1" u="none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u="non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Зарождение государственной системы профессиональных школ</a:t>
                      </a:r>
                      <a:endParaRPr lang="ru-RU" sz="1400" b="1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10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20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30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08944"/>
                  </a:ext>
                </a:extLst>
              </a:tr>
              <a:tr h="9697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Профессиональная школа советского государства в годы восстановления и индустриализации народного хозяйства</a:t>
                      </a:r>
                      <a:endParaRPr lang="ru-RU" sz="1400" b="1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10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20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7" action="ppaction://hlinksldjump"/>
                        </a:rPr>
                        <a:t>30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68392"/>
                  </a:ext>
                </a:extLst>
              </a:tr>
              <a:tr h="1280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Создания Государственной системы «Трудовые резервы» </a:t>
                      </a:r>
                      <a:endParaRPr lang="ru-RU" sz="1400" b="1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8" action="ppaction://hlinksldjump"/>
                        </a:rPr>
                        <a:t>10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9" action="ppaction://hlinksldjump"/>
                        </a:rPr>
                        <a:t>20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10" action="ppaction://hlinksldjump"/>
                        </a:rPr>
                        <a:t>30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63369"/>
                  </a:ext>
                </a:extLst>
              </a:tr>
              <a:tr h="10983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Зарождение Балтийского флота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11" action="ppaction://hlinksldjump"/>
                        </a:rPr>
                        <a:t>10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12" action="ppaction://hlinksldjump"/>
                        </a:rPr>
                        <a:t>20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  <a:hlinkClick r:id="rId13" action="ppaction://hlinksldjump"/>
                        </a:rPr>
                        <a:t>30</a:t>
                      </a:r>
                      <a:endParaRPr lang="ru-RU" sz="2000" b="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4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43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928577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/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3614" y="1785001"/>
            <a:ext cx="5128042" cy="3002507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>
                <a:latin typeface="Arial" pitchFamily="34" charset="0"/>
                <a:cs typeface="Arial" pitchFamily="34" charset="0"/>
              </a:rPr>
              <a:t>В 1921-1929 гг. происходит массовое открытие школ ФЗУ при крупных промышленных предприятиях. В этот период </a:t>
            </a:r>
            <a:r>
              <a:rPr lang="ru-RU" sz="3300" dirty="0" err="1">
                <a:latin typeface="Arial" pitchFamily="34" charset="0"/>
                <a:cs typeface="Arial" pitchFamily="34" charset="0"/>
              </a:rPr>
              <a:t>Главпрофобр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 осуществлял общее методическое руководство профессиональными учебными заведениями. Школа фабрично заводского ученичества - низший (основной) тип профессионально-технической школы в СССР в 1920-1940 гг. Школы ФЗУ действовали при крупных предприятиях для подготовки квалифицированных рабочих. В школу принималась молодежь в возрасте 15-18 лет с начальным образованием.</a:t>
            </a: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4240963" y="5254388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52" y="1861051"/>
            <a:ext cx="2605093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684875" y="31779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101192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93735E-E05E-2387-6D17-146E5945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01" y="196966"/>
            <a:ext cx="8347828" cy="349862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36BC18E-9D06-B578-86F9-4DCACFB9F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549" y="3695593"/>
            <a:ext cx="11187619" cy="11247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каком году был принят Указ Президиума Верховного Совета СССР № 37 «О государственных трудовых резервах СССР»?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7179E-9E20-C0CB-56F5-87240872965A}"/>
              </a:ext>
            </a:extLst>
          </p:cNvPr>
          <p:cNvSpPr txBox="1"/>
          <p:nvPr/>
        </p:nvSpPr>
        <p:spPr>
          <a:xfrm>
            <a:off x="667383" y="5188105"/>
            <a:ext cx="10689465" cy="461665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1939          2) 1940         3) 1935           4) 1931</a:t>
            </a:r>
          </a:p>
        </p:txBody>
      </p:sp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C9E8D1B-4B96-42F3-B14A-EA8317F01807}"/>
              </a:ext>
            </a:extLst>
          </p:cNvPr>
          <p:cNvSpPr/>
          <p:nvPr/>
        </p:nvSpPr>
        <p:spPr>
          <a:xfrm>
            <a:off x="3284738" y="6471821"/>
            <a:ext cx="3178206" cy="189213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5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814" y="726558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9172" y="2104769"/>
            <a:ext cx="5935380" cy="244294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Для расширения организованной подготовки квалифицированных рабочих упорядочения руководства профессионально-техническим образованием и ликвидации ведомственной разобщенности профшкол 2 октября 1940 г. создана единая централизованная система профтехобразования. Был принят Указ Президиума Верховного Совета СССР № 37 «О государственных трудовых резервах СССР» и принято Постановление Совнаркома Союза СССР «О призыве городской и колхозной молодежи в ремесленные училища, железнодорожные училища и школы фабрично-заводского обучения».</a:t>
            </a:r>
          </a:p>
          <a:p>
            <a:pPr algn="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4804488" y="5041737"/>
            <a:ext cx="5868537" cy="777922"/>
          </a:xfrm>
          <a:prstGeom prst="actionButtonBlank">
            <a:avLst/>
          </a:prstGeom>
          <a:solidFill>
            <a:srgbClr val="002060"/>
          </a:solidFill>
          <a:ln>
            <a:solidFill>
              <a:srgbClr val="313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84875" y="31779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8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52" y="1861051"/>
            <a:ext cx="2605093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6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93C248-483B-8F30-FBB4-77182F28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2094"/>
            <a:ext cx="10765665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типов учебных заведений появляется после принятия Указа о Государственных трудовых резервах?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3279897-ACD5-3F3C-CA6E-CBCC7FB5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199932" cy="3880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 основной тип: школы фабрично-заводского обучения (ФЗО).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Два основных типа учебных заведений: школы фабрично-заводского обучения (ФЗО), ремесленные и железнодорожные училища.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 основных типа учебных заведений: школы фабрично-заводского обучения (ФЗО), ремесленные школы, средние профессиональные училища.</a:t>
            </a:r>
          </a:p>
        </p:txBody>
      </p:sp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40FFE9-FD3E-4418-8711-B50D72BA0876}"/>
              </a:ext>
            </a:extLst>
          </p:cNvPr>
          <p:cNvSpPr/>
          <p:nvPr/>
        </p:nvSpPr>
        <p:spPr>
          <a:xfrm>
            <a:off x="3471169" y="6169981"/>
            <a:ext cx="3648722" cy="284085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26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665" y="747823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3075" y="1657410"/>
            <a:ext cx="3873400" cy="2934268"/>
          </a:xfrm>
        </p:spPr>
        <p:txBody>
          <a:bodyPr>
            <a:normAutofit/>
          </a:bodyPr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Два основных типа учебных заведений: </a:t>
            </a:r>
          </a:p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школы фабрично-заводского обучения (ФЗО), ремесленные и железнодорожные училища.</a:t>
            </a:r>
          </a:p>
          <a:p>
            <a:pPr algn="ctr"/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5070302" y="4946043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84875" y="31779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8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95" y="1610680"/>
            <a:ext cx="2605093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3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34820-B95C-10C0-F4FE-2CCFDFA3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99" y="231820"/>
            <a:ext cx="10869815" cy="1327232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остался работать на фабриках и заводах Ленинграда в военное время?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C9226-E895-91E5-C35D-73F6BF55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59" y="2364657"/>
            <a:ext cx="5216347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Военнопленные</a:t>
            </a:r>
          </a:p>
          <a:p>
            <a:pPr marL="514350" indent="-514350">
              <a:buAutoNum type="arabicParenR"/>
            </a:pPr>
            <a:r>
              <a:rPr lang="ru-RU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Мужчины</a:t>
            </a:r>
          </a:p>
          <a:p>
            <a:pPr marL="514350" indent="-514350">
              <a:buAutoNum type="arabicParenR"/>
            </a:pPr>
            <a:r>
              <a:rPr lang="ru-RU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Женщины и дети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A935C-2CA4-A318-A27C-9726C605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64" y="2364657"/>
            <a:ext cx="5216347" cy="3819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731073-9751-4992-8513-CDF14C825A13}"/>
              </a:ext>
            </a:extLst>
          </p:cNvPr>
          <p:cNvSpPr/>
          <p:nvPr/>
        </p:nvSpPr>
        <p:spPr>
          <a:xfrm>
            <a:off x="1287262" y="6184628"/>
            <a:ext cx="2725445" cy="358215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8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26" y="971107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/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332" y="2476117"/>
            <a:ext cx="8596668" cy="151490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Женщины и дети</a:t>
            </a:r>
          </a:p>
          <a:p>
            <a:pPr algn="ctr"/>
            <a:endParaRPr lang="ru-RU" sz="4000" dirty="0"/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5083466" y="5025788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84875" y="31779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8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67" y="1501823"/>
            <a:ext cx="2605093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99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brightnessContrast bright="-59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9240C37-FEB3-CC0B-DA7C-A43FC0CA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676657"/>
            <a:ext cx="114554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специальности были самыми распространенными в послевоенное время?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2F54E0D-F1BC-BC56-92E9-AF0C1944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792568"/>
            <a:ext cx="10515600" cy="26267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Специальности легкой промышленности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специальности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Строительные специальности</a:t>
            </a:r>
          </a:p>
        </p:txBody>
      </p:sp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CD649E-7E3F-44B5-9F66-DBC709F902D0}"/>
              </a:ext>
            </a:extLst>
          </p:cNvPr>
          <p:cNvSpPr/>
          <p:nvPr/>
        </p:nvSpPr>
        <p:spPr>
          <a:xfrm>
            <a:off x="2823099" y="5832629"/>
            <a:ext cx="2876365" cy="195309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7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261" y="792864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700" y="3066412"/>
            <a:ext cx="6283377" cy="151490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Строительные специальности</a:t>
            </a: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4990744" y="4662717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32" y="1597516"/>
            <a:ext cx="2605093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684875" y="31779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36269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465B-6CB8-F1E2-34BC-9DB14FAE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62" y="1407694"/>
            <a:ext cx="4511843" cy="156410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en-US" sz="2800" b="1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b="1" dirty="0" err="1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en-US" sz="2800" b="1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появились</a:t>
            </a:r>
            <a:r>
              <a:rPr lang="en-US" sz="2800" b="1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</a:t>
            </a:r>
            <a:r>
              <a:rPr lang="en-US" sz="2800" b="1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</a:t>
            </a:r>
            <a:r>
              <a:rPr lang="en-US" sz="2800" b="1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r>
              <a:rPr lang="en-US" sz="2800" b="1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E42D74B-3F53-E1B0-0C3D-30255945F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9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306" r="-1" b="8168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99257-49A7-93EA-B375-E4582E11D9A9}"/>
              </a:ext>
            </a:extLst>
          </p:cNvPr>
          <p:cNvSpPr txBox="1"/>
          <p:nvPr/>
        </p:nvSpPr>
        <p:spPr>
          <a:xfrm>
            <a:off x="6196261" y="3308684"/>
            <a:ext cx="4748143" cy="214162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6286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XVIII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веке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  <a:p>
            <a:pPr marL="6286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XVI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веке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  <a:p>
            <a:pPr marL="6286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XIX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веке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TextBox 2" descr="Когда в России появились первые профессиональные школы?&#10;">
            <a:extLst>
              <a:ext uri="{FF2B5EF4-FFF2-40B4-BE49-F238E27FC236}">
                <a16:creationId xmlns:a16="http://schemas.microsoft.com/office/drawing/2014/main" id="{0A92BFCE-9EAD-4B74-97D3-9E10CF794196}"/>
              </a:ext>
            </a:extLst>
          </p:cNvPr>
          <p:cNvSpPr txBox="1"/>
          <p:nvPr/>
        </p:nvSpPr>
        <p:spPr>
          <a:xfrm>
            <a:off x="5995739" y="284309"/>
            <a:ext cx="546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Когда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 в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России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появились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первые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профессиональные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школы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?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 </a:t>
            </a:r>
          </a:p>
        </p:txBody>
      </p:sp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26F8E69-F470-4A1F-B787-D54B7E851618}"/>
              </a:ext>
            </a:extLst>
          </p:cNvPr>
          <p:cNvSpPr/>
          <p:nvPr/>
        </p:nvSpPr>
        <p:spPr>
          <a:xfrm>
            <a:off x="1105469" y="5650173"/>
            <a:ext cx="5090792" cy="723331"/>
          </a:xfrm>
          <a:prstGeom prst="actionButtonBlank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Узнать</a:t>
            </a:r>
            <a:r>
              <a:rPr lang="ru-RU" dirty="0"/>
              <a:t> ответ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0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17233" y="3025518"/>
            <a:ext cx="343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Музейный урок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 txBox="1">
            <a:spLocks/>
          </p:cNvSpPr>
          <p:nvPr/>
        </p:nvSpPr>
        <p:spPr>
          <a:xfrm>
            <a:off x="677335" y="1678675"/>
            <a:ext cx="8596668" cy="15149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XVIII веке </a:t>
            </a:r>
          </a:p>
        </p:txBody>
      </p:sp>
      <p:sp>
        <p:nvSpPr>
          <p:cNvPr id="9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5080935" y="5084267"/>
            <a:ext cx="5868537" cy="777922"/>
          </a:xfrm>
          <a:prstGeom prst="actionButtonBlank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Вернуться к выбору тем</a:t>
            </a:r>
          </a:p>
        </p:txBody>
      </p:sp>
      <p:sp>
        <p:nvSpPr>
          <p:cNvPr id="2" name="AutoShape 2" descr="Ответ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Ответ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06" y="122795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85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Музейный урок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Рисунок 4" descr="Изображение выглядит как текст, вода&#10;&#10;Автоматически созданное описание">
            <a:extLst>
              <a:ext uri="{FF2B5EF4-FFF2-40B4-BE49-F238E27FC236}">
                <a16:creationId xmlns:a16="http://schemas.microsoft.com/office/drawing/2014/main" id="{4DD3479A-09F5-7B68-49B1-CE91C8A27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" r="2585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870A461-1036-2D4B-5CD9-BC7A0312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764" y="250941"/>
            <a:ext cx="3825594" cy="195684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Где в Петербурге впервые стали строить большие корабли?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53A3CA8-820B-A5C2-5244-5D9D6DC759F9}"/>
              </a:ext>
            </a:extLst>
          </p:cNvPr>
          <p:cNvSpPr txBox="1">
            <a:spLocks/>
          </p:cNvSpPr>
          <p:nvPr/>
        </p:nvSpPr>
        <p:spPr>
          <a:xfrm>
            <a:off x="1862824" y="3021754"/>
            <a:ext cx="2981045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Кронштадте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Адмиралтейских верфях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Ладоге</a:t>
            </a:r>
          </a:p>
        </p:txBody>
      </p:sp>
      <p:sp>
        <p:nvSpPr>
          <p:cNvPr id="10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E6E5989-3E37-44E0-A503-260C84B7DBB7}"/>
              </a:ext>
            </a:extLst>
          </p:cNvPr>
          <p:cNvSpPr/>
          <p:nvPr/>
        </p:nvSpPr>
        <p:spPr>
          <a:xfrm>
            <a:off x="2027803" y="6029782"/>
            <a:ext cx="4243589" cy="625280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</p:spTree>
    <p:extLst>
      <p:ext uri="{BB962C8B-B14F-4D97-AF65-F5344CB8AC3E}">
        <p14:creationId xmlns:p14="http://schemas.microsoft.com/office/powerpoint/2010/main" val="3709806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689" y="1587795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4088" y="3429000"/>
            <a:ext cx="8596668" cy="1514901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 Адмиралтейских верфях </a:t>
            </a: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1774209" y="5254388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2050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8" y="18465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9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книг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4192761-96D8-F02E-E6E3-0A6983041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1804" b="10628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A0DFE-B35C-2DAA-13E8-82BB11B0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821" y="852492"/>
            <a:ext cx="6383020" cy="500479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 каком году было основано </a:t>
            </a:r>
            <a:b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Санкт-Петербургское Адмиралтейство?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1E8F0-7FA0-5536-2E52-2E3A7355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12572"/>
            <a:ext cx="4056632" cy="4232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chemeClr val="tx1"/>
                </a:solidFill>
                <a:highlight>
                  <a:srgbClr val="808080"/>
                </a:highlight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1715</a:t>
            </a:r>
          </a:p>
          <a:p>
            <a:pPr marL="514350" indent="-514350">
              <a:buAutoNum type="arabicParenR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1703</a:t>
            </a:r>
          </a:p>
          <a:p>
            <a:pPr marL="514350" indent="-514350">
              <a:buAutoNum type="arabicParenR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1704</a:t>
            </a:r>
          </a:p>
          <a:p>
            <a:pPr marL="514350" indent="-514350">
              <a:buAutoNum type="arabicParenR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1710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1E6FC4A-532F-4638-90F1-D6C3D8571FDC}"/>
              </a:ext>
            </a:extLst>
          </p:cNvPr>
          <p:cNvSpPr/>
          <p:nvPr/>
        </p:nvSpPr>
        <p:spPr>
          <a:xfrm>
            <a:off x="4021584" y="5699464"/>
            <a:ext cx="4056632" cy="523783"/>
          </a:xfrm>
          <a:prstGeom prst="actionButtonBlank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4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B2BCE-0024-4D74-9DA5-71379FFC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84" y="545805"/>
            <a:ext cx="8596668" cy="59140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9F8-2693-41C1-898E-2136EFDF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9940" y="1423494"/>
            <a:ext cx="5670302" cy="3043450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1704 год</a:t>
            </a:r>
          </a:p>
          <a:p>
            <a:r>
              <a:rPr lang="ru-RU" sz="1600" dirty="0"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Санкт-Петербургское адмиралтейство было основано в конце 1704 года, а уже в 1705 – 1706 годах, по распоряжению Петра, из Вологды в Петербург прибыли «столярного дела ученики», которых определили на верфь. Также «к корабельному строению» в столицу присылали монастырских крестьян из Белоозера, Каргополя и Пошехонья, а также из помещичьих, вотчинных и дворцовых волостей и деревень.</a:t>
            </a:r>
          </a:p>
          <a:p>
            <a:r>
              <a:rPr lang="ru-RU" sz="1600" dirty="0">
                <a:latin typeface="Arial" pitchFamily="34" charset="0"/>
                <a:ea typeface="OpenSymbol" panose="05010000000000000000" pitchFamily="2" charset="0"/>
                <a:cs typeface="Arial" pitchFamily="34" charset="0"/>
              </a:rPr>
              <a:t>В первые годы существования Адмиралтейства создавалась его инфраструктура, строились эллинги, мастерские и складские магазины, а на верфи большей частью ремонтировались суда флота.</a:t>
            </a: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&quot;Пусто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F2B41C-6271-43D7-91E9-881F0254E665}"/>
              </a:ext>
            </a:extLst>
          </p:cNvPr>
          <p:cNvSpPr/>
          <p:nvPr/>
        </p:nvSpPr>
        <p:spPr>
          <a:xfrm>
            <a:off x="2869363" y="5254388"/>
            <a:ext cx="5868537" cy="777922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Вернуться к выбору 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  <p:pic>
        <p:nvPicPr>
          <p:cNvPr id="3074" name="Picture 2" descr="вопрос ответ ико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29" y="14406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6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3D7C9-B4A7-5083-18B6-38671DC0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998" y="584791"/>
            <a:ext cx="2577510" cy="114831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OpenSymbol" panose="05010000000000000000" pitchFamily="2" charset="0"/>
                <a:cs typeface="Arial" panose="020B0604020202020204" pitchFamily="34" charset="0"/>
              </a:rPr>
              <a:t>Какой корабль стал первым линейным кораблем Балтийского флота?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79675-F9D6-F9BA-2754-DCBB95938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59" y="2047019"/>
            <a:ext cx="3281891" cy="1132117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Полтава</a:t>
            </a:r>
          </a:p>
          <a:p>
            <a:pPr marL="514350" indent="-514350"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Самсон</a:t>
            </a:r>
          </a:p>
          <a:p>
            <a:pPr marL="514350" indent="-514350"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Строгий</a:t>
            </a:r>
          </a:p>
        </p:txBody>
      </p:sp>
      <p:pic>
        <p:nvPicPr>
          <p:cNvPr id="4" name="Рисунок 4" descr="Изображение выглядит как текст, лодка, вода, плав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ABECB2F-58C7-498F-69C1-00CC78E7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08" y="0"/>
            <a:ext cx="7891492" cy="6858000"/>
          </a:xfrm>
          <a:prstGeom prst="rect">
            <a:avLst/>
          </a:prstGeom>
        </p:spPr>
      </p:pic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8BACFA0-9925-49A8-997D-DE2AAB468AE4}"/>
              </a:ext>
            </a:extLst>
          </p:cNvPr>
          <p:cNvSpPr/>
          <p:nvPr/>
        </p:nvSpPr>
        <p:spPr>
          <a:xfrm>
            <a:off x="3087159" y="6149953"/>
            <a:ext cx="3444536" cy="506028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60551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37275" y="3025518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Музейный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450494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888</Words>
  <Application>Microsoft Office PowerPoint</Application>
  <PresentationFormat>Широкоэкранный</PresentationFormat>
  <Paragraphs>177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OpenSymbol</vt:lpstr>
      <vt:lpstr>Times New Roman</vt:lpstr>
      <vt:lpstr>Тема Office</vt:lpstr>
      <vt:lpstr>  Викторина «История профессионального образования в России»</vt:lpstr>
      <vt:lpstr>Презентация PowerPoint</vt:lpstr>
      <vt:lpstr>Когда в России появились первые профессиональные школы?</vt:lpstr>
      <vt:lpstr>Ответ</vt:lpstr>
      <vt:lpstr>Где в Петербурге впервые стали строить большие корабли?</vt:lpstr>
      <vt:lpstr>Ответ</vt:lpstr>
      <vt:lpstr>В каком году было основано  Санкт-Петербургское Адмиралтейство?</vt:lpstr>
      <vt:lpstr>Ответ</vt:lpstr>
      <vt:lpstr>Какой корабль стал первым линейным кораблем Балтийского флота?</vt:lpstr>
      <vt:lpstr>Ответ</vt:lpstr>
      <vt:lpstr>Какое учреждение считается одним из первых профессиональных учебных заведений страны?</vt:lpstr>
      <vt:lpstr>Ответ</vt:lpstr>
      <vt:lpstr>Чему в эпоху Петра обучали в первых профессиональных школах?</vt:lpstr>
      <vt:lpstr>Ответ</vt:lpstr>
      <vt:lpstr>Какой декрет был издан в 1920 г. в связи с острым дефицитом квалифицированной рабочей силы?</vt:lpstr>
      <vt:lpstr>Ответ</vt:lpstr>
      <vt:lpstr>Где открывались первые рабочие школы?</vt:lpstr>
      <vt:lpstr>Ответ</vt:lpstr>
      <vt:lpstr>В какой период происходит массовое открытие школ ФЗУ (фабрично-заводского ученичества)?</vt:lpstr>
      <vt:lpstr>Ответ</vt:lpstr>
      <vt:lpstr>Презентация PowerPoint</vt:lpstr>
      <vt:lpstr>Ответ</vt:lpstr>
      <vt:lpstr>Сколько типов учебных заведений появляется после принятия Указа о Государственных трудовых резервах?</vt:lpstr>
      <vt:lpstr>Ответ</vt:lpstr>
      <vt:lpstr>Кто остался работать на фабриках и заводах Ленинграда в военное время?</vt:lpstr>
      <vt:lpstr>Ответ</vt:lpstr>
      <vt:lpstr>Какие специальности были самыми распространенными в послевоенное время?</vt:lpstr>
      <vt:lpstr>Ответ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профессионального образования в России</dc:title>
  <dc:creator>User</dc:creator>
  <cp:lastModifiedBy>leonid</cp:lastModifiedBy>
  <cp:revision>470</cp:revision>
  <dcterms:created xsi:type="dcterms:W3CDTF">2023-03-22T12:35:05Z</dcterms:created>
  <dcterms:modified xsi:type="dcterms:W3CDTF">2023-05-02T05:39:25Z</dcterms:modified>
</cp:coreProperties>
</file>